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315" r:id="rId2"/>
    <p:sldId id="317" r:id="rId3"/>
    <p:sldId id="375" r:id="rId4"/>
    <p:sldId id="362" r:id="rId5"/>
    <p:sldId id="361" r:id="rId6"/>
    <p:sldId id="363" r:id="rId7"/>
    <p:sldId id="364" r:id="rId8"/>
    <p:sldId id="368" r:id="rId9"/>
    <p:sldId id="366" r:id="rId10"/>
    <p:sldId id="370" r:id="rId11"/>
    <p:sldId id="369" r:id="rId12"/>
    <p:sldId id="371" r:id="rId13"/>
    <p:sldId id="360" r:id="rId14"/>
    <p:sldId id="372" r:id="rId15"/>
    <p:sldId id="373" r:id="rId16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mported Author" initials="I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86667" autoAdjust="0"/>
  </p:normalViewPr>
  <p:slideViewPr>
    <p:cSldViewPr snapToGrid="0" snapToObjects="1">
      <p:cViewPr varScale="1">
        <p:scale>
          <a:sx n="77" d="100"/>
          <a:sy n="77" d="100"/>
        </p:scale>
        <p:origin x="989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3" name="Shape 8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2890282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12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251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058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328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93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9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173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393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838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687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1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511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26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39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pPr lvl="1">
              <a:spcBef>
                <a:spcPts val="300"/>
              </a:spcBef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1143000" y="1122362"/>
            <a:ext cx="6858000" cy="2387601"/>
          </a:xfrm>
          <a:prstGeom prst="rect">
            <a:avLst/>
          </a:prstGeom>
        </p:spPr>
        <p:txBody>
          <a:bodyPr anchor="b"/>
          <a:lstStyle>
            <a:lvl1pPr algn="ctr">
              <a:defRPr sz="45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1143000" y="3602037"/>
            <a:ext cx="6858000" cy="1655763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0" indent="3429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marL="0" indent="6858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0" indent="10287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0" indent="1371600" algn="ctr">
              <a:buClrTx/>
              <a:buSzTx/>
              <a:buFontTx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hape 19"/>
          <p:cNvSpPr>
            <a:spLocks noGrp="1"/>
          </p:cNvSpPr>
          <p:nvPr>
            <p:ph type="sldNum" sz="quarter" idx="2"/>
          </p:nvPr>
        </p:nvSpPr>
        <p:spPr>
          <a:xfrm>
            <a:off x="8256726" y="6356351"/>
            <a:ext cx="258624" cy="269241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256726" y="6356351"/>
            <a:ext cx="258624" cy="269241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7886701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/>
        </p:nvSpPr>
        <p:spPr>
          <a:xfrm>
            <a:off x="0" y="-1"/>
            <a:ext cx="9144000" cy="701042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  <a:effectLst>
            <a:outerShdw blurRad="50800" dist="38100" dir="5400000" rotWithShape="0">
              <a:srgbClr val="000000">
                <a:alpha val="40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90169" y="118745"/>
            <a:ext cx="7886701" cy="532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hape 5"/>
          <p:cNvSpPr/>
          <p:nvPr/>
        </p:nvSpPr>
        <p:spPr>
          <a:xfrm>
            <a:off x="0" y="6563359"/>
            <a:ext cx="9144000" cy="294641"/>
          </a:xfrm>
          <a:prstGeom prst="rect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n w="95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pPr>
            <a:endParaRPr/>
          </a:p>
        </p:txBody>
      </p:sp>
      <p:sp>
        <p:nvSpPr>
          <p:cNvPr id="6" name="Shape 6"/>
          <p:cNvSpPr/>
          <p:nvPr/>
        </p:nvSpPr>
        <p:spPr>
          <a:xfrm>
            <a:off x="-1" y="6563359"/>
            <a:ext cx="152584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Stanford University</a:t>
            </a:r>
          </a:p>
        </p:txBody>
      </p:sp>
      <p:sp>
        <p:nvSpPr>
          <p:cNvPr id="7" name="Shape 7"/>
          <p:cNvSpPr/>
          <p:nvPr/>
        </p:nvSpPr>
        <p:spPr>
          <a:xfrm>
            <a:off x="7543800" y="6563359"/>
            <a:ext cx="827321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r>
              <a:t>NASA ESI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8702040" y="6558280"/>
            <a:ext cx="284372" cy="3073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9" name="image1.png" descr="https://upload.wikimedia.org/wikipedia/commons/thumb/e/e5/NASA_logo.svg/1237px-NASA_logo.sv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404028" y="81550"/>
            <a:ext cx="653613" cy="5410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image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642350" y="5982968"/>
            <a:ext cx="384872" cy="464097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</p:sldLayoutIdLst>
  <p:transition spd="med"/>
  <p:txStyles>
    <p:titleStyle>
      <a:lvl1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1pPr>
      <a:lvl2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2pPr>
      <a:lvl3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3pPr>
      <a:lvl4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4pPr>
      <a:lvl5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5pPr>
      <a:lvl6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6pPr>
      <a:lvl7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7pPr>
      <a:lvl8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8pPr>
      <a:lvl9pPr marL="0" marR="0" indent="0" algn="l" defTabSz="6858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9pPr>
    </p:titleStyle>
    <p:bodyStyle>
      <a:lvl1pPr marL="1714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1pPr>
      <a:lvl2pPr marL="5143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2pPr>
      <a:lvl3pPr marL="906235" marR="0" indent="-22043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3pPr>
      <a:lvl4pPr marL="1285875" marR="0" indent="-25717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4pPr>
      <a:lvl5pPr marL="1628775" marR="0" indent="-25717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5pPr>
      <a:lvl6pPr marL="19518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6pPr>
      <a:lvl7pPr marL="22947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7pPr>
      <a:lvl8pPr marL="26376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8pPr>
      <a:lvl9pPr marL="2980592" marR="0" indent="-237392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>
          <a:srgbClr val="202064"/>
        </a:buClr>
        <a:buSzPct val="100000"/>
        <a:buFont typeface="Arial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orbel"/>
          <a:ea typeface="Corbel"/>
          <a:cs typeface="Corbel"/>
          <a:sym typeface="Corbe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199" y="2918535"/>
            <a:ext cx="7772400" cy="1143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latin typeface="Corbel" panose="020B0503020204020204" pitchFamily="34" charset="0"/>
              </a:rPr>
              <a:t>Control of an Active Wrist for a Gecko-Inspired Adhesive Gripper</a:t>
            </a:r>
          </a:p>
        </p:txBody>
      </p:sp>
      <p:sp>
        <p:nvSpPr>
          <p:cNvPr id="2" name="Rectangle 1"/>
          <p:cNvSpPr/>
          <p:nvPr/>
        </p:nvSpPr>
        <p:spPr>
          <a:xfrm>
            <a:off x="2072640" y="4512578"/>
            <a:ext cx="4937760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24078">
              <a:spcBef>
                <a:spcPts val="0"/>
              </a:spcBef>
              <a:defRPr sz="1820">
                <a:latin typeface="Corbel"/>
                <a:ea typeface="Corbel"/>
                <a:cs typeface="Corbel"/>
                <a:sym typeface="Corbel"/>
              </a:defRPr>
            </a:pPr>
            <a:r>
              <a:rPr lang="en-US" sz="1820" dirty="0" smtClean="0"/>
              <a:t>Negin </a:t>
            </a:r>
            <a:r>
              <a:rPr lang="en-US" sz="1820" dirty="0" err="1" smtClean="0"/>
              <a:t>Heravi</a:t>
            </a:r>
            <a:r>
              <a:rPr lang="en-US" sz="1820" dirty="0" smtClean="0"/>
              <a:t>, Matt Estrada </a:t>
            </a:r>
            <a:endParaRPr lang="en-US" sz="1820" dirty="0"/>
          </a:p>
          <a:p>
            <a:pPr algn="ctr" defTabSz="624078">
              <a:spcBef>
                <a:spcPts val="0"/>
              </a:spcBef>
              <a:defRPr sz="1274">
                <a:latin typeface="Corbel"/>
                <a:ea typeface="Corbel"/>
                <a:cs typeface="Corbel"/>
                <a:sym typeface="Corbel"/>
              </a:defRPr>
            </a:pPr>
            <a:r>
              <a:rPr lang="en-US" sz="1820" dirty="0"/>
              <a:t/>
            </a:r>
            <a:br>
              <a:rPr lang="en-US" sz="1820" dirty="0"/>
            </a:br>
            <a:r>
              <a:rPr lang="en-US" sz="1820" dirty="0" smtClean="0"/>
              <a:t>Stanford </a:t>
            </a:r>
            <a:r>
              <a:rPr lang="en-US" sz="1820" dirty="0"/>
              <a:t>University </a:t>
            </a:r>
          </a:p>
        </p:txBody>
      </p:sp>
      <p:sp>
        <p:nvSpPr>
          <p:cNvPr id="3" name="Rectangle 2"/>
          <p:cNvSpPr/>
          <p:nvPr/>
        </p:nvSpPr>
        <p:spPr>
          <a:xfrm>
            <a:off x="3837201" y="6004138"/>
            <a:ext cx="16642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September 26, </a:t>
            </a:r>
            <a:r>
              <a:rPr lang="en-US" dirty="0" smtClean="0"/>
              <a:t>2017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image5.png"/>
          <p:cNvPicPr>
            <a:picLocks noChangeAspect="1"/>
          </p:cNvPicPr>
          <p:nvPr/>
        </p:nvPicPr>
        <p:blipFill>
          <a:blip r:embed="rId3">
            <a:extLst/>
          </a:blip>
          <a:srcRect l="33068" r="41780"/>
          <a:stretch>
            <a:fillRect/>
          </a:stretch>
        </p:blipFill>
        <p:spPr>
          <a:xfrm rot="5125265">
            <a:off x="6976494" y="535311"/>
            <a:ext cx="1488887" cy="253454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740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Real Catch Scenario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5917" y="5765338"/>
            <a:ext cx="78165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80 % </a:t>
            </a:r>
            <a:r>
              <a:rPr lang="en-US" dirty="0" smtClean="0"/>
              <a:t>seems like a reasonable safety factor (this is very hand-wavy) more extensive study should be done</a:t>
            </a:r>
          </a:p>
          <a:p>
            <a:r>
              <a:rPr lang="en-US" dirty="0" smtClean="0"/>
              <a:t>to have a definite number.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r="7609"/>
          <a:stretch/>
        </p:blipFill>
        <p:spPr>
          <a:xfrm>
            <a:off x="558363" y="982893"/>
            <a:ext cx="789167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0303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Torque Data Match in Catching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"/>
          <a:stretch/>
        </p:blipFill>
        <p:spPr>
          <a:xfrm>
            <a:off x="0" y="1208399"/>
            <a:ext cx="6768546" cy="5232952"/>
          </a:xfrm>
          <a:prstGeom prst="rect">
            <a:avLst/>
          </a:prstGeom>
        </p:spPr>
      </p:pic>
      <p:pic>
        <p:nvPicPr>
          <p:cNvPr id="16" name="trim.3947275F-A749-4802-A42C-06A25944FDB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22030" y="900326"/>
            <a:ext cx="2611802" cy="147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5593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EOM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34887" y="1421296"/>
            <a:ext cx="103970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To be added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90004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/>
              <a:t>Impedance </a:t>
            </a:r>
            <a:r>
              <a:rPr lang="en-US" dirty="0" smtClean="0"/>
              <a:t>control- Extra slide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24" y="1341783"/>
            <a:ext cx="4250907" cy="39099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991" y="1723999"/>
            <a:ext cx="4193968" cy="314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786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Extra slide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9" y="1132837"/>
            <a:ext cx="4744577" cy="35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78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Extra slides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250" y="928687"/>
            <a:ext cx="6667500" cy="5000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89" y="1135413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853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– Set up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850129" y="654769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719" y="608120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</a:t>
            </a:r>
            <a:r>
              <a:rPr lang="en-US" sz="1600" dirty="0" err="1" smtClean="0"/>
              <a:t>Dynamixel</a:t>
            </a:r>
            <a:r>
              <a:rPr lang="en-US" sz="1600" dirty="0" smtClean="0"/>
              <a:t> is what In Won is using so it will port to </a:t>
            </a:r>
            <a:r>
              <a:rPr lang="en-US" sz="1600" dirty="0" err="1" smtClean="0"/>
              <a:t>Astrobee</a:t>
            </a:r>
            <a:r>
              <a:rPr lang="en-US" sz="1600" dirty="0" smtClean="0"/>
              <a:t> well. 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2" t="20775" r="20978" b="1467"/>
          <a:stretch/>
        </p:blipFill>
        <p:spPr>
          <a:xfrm>
            <a:off x="2530639" y="850505"/>
            <a:ext cx="3590098" cy="510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57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850129" y="654769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719" y="608120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There seems to be unexplained jumps in ATI data  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4" t="3479" r="6256" b="2609"/>
          <a:stretch/>
        </p:blipFill>
        <p:spPr>
          <a:xfrm>
            <a:off x="525502" y="891507"/>
            <a:ext cx="7547378" cy="514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947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2" t="3177" r="5099" b="3624"/>
          <a:stretch/>
        </p:blipFill>
        <p:spPr>
          <a:xfrm>
            <a:off x="156032" y="1082773"/>
            <a:ext cx="8699943" cy="464439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26719" y="5891892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Despite the continuous commanded torque sensor data seems chunked.  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511147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</a:t>
            </a:r>
            <a:r>
              <a:rPr lang="en-US" sz="1600" dirty="0"/>
              <a:t> </a:t>
            </a:r>
            <a:r>
              <a:rPr lang="en-US" sz="1600" dirty="0" smtClean="0"/>
              <a:t>The jumps seem to be correlated to jumps in PWM data.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3" y="798934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130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PWM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To assess the source of the problem the motor was run in PWM control and similar problem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was observed ….. 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746" y="834963"/>
            <a:ext cx="6619461" cy="496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167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err="1" smtClean="0"/>
              <a:t>Dynamixel</a:t>
            </a:r>
            <a:r>
              <a:rPr lang="en-US" dirty="0" smtClean="0"/>
              <a:t> Current control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27329" y="987425"/>
            <a:ext cx="8185151" cy="4737514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27328" y="5799559"/>
            <a:ext cx="818515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 * Currently talking with the company to find the source of the problem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* Maybe the motor is somehow getting stuck?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53" y="798934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58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/>
              <a:t>Impedance control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291" y="824377"/>
            <a:ext cx="7483189" cy="561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018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8368">
              <a:defRPr sz="2880"/>
            </a:lvl1pPr>
          </a:lstStyle>
          <a:p>
            <a:r>
              <a:rPr lang="en-US" dirty="0" smtClean="0"/>
              <a:t>Riding the Cone Test 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7470648" y="6620256"/>
            <a:ext cx="941832" cy="22860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675"/>
          <p:cNvSpPr txBox="1">
            <a:spLocks/>
          </p:cNvSpPr>
          <p:nvPr/>
        </p:nvSpPr>
        <p:spPr>
          <a:xfrm>
            <a:off x="8764124" y="6536628"/>
            <a:ext cx="18370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86CB4B4D-7CA3-9044-876B-883B54F8677D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hape 156"/>
          <p:cNvSpPr txBox="1">
            <a:spLocks/>
          </p:cNvSpPr>
          <p:nvPr/>
        </p:nvSpPr>
        <p:spPr>
          <a:xfrm>
            <a:off x="8941436" y="6541079"/>
            <a:ext cx="9239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150087" y="79513"/>
            <a:ext cx="883745" cy="566530"/>
          </a:xfrm>
          <a:prstGeom prst="rect">
            <a:avLst/>
          </a:prstGeom>
          <a:solidFill>
            <a:srgbClr val="595959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7329" y="5920677"/>
            <a:ext cx="7886701" cy="4351338"/>
          </a:xfrm>
        </p:spPr>
        <p:txBody>
          <a:bodyPr/>
          <a:lstStyle/>
          <a:p>
            <a:r>
              <a:rPr lang="en-US" dirty="0" smtClean="0"/>
              <a:t>Object was moved around with hand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5"/>
          <a:stretch/>
        </p:blipFill>
        <p:spPr>
          <a:xfrm>
            <a:off x="90169" y="1071002"/>
            <a:ext cx="8517118" cy="449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0955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10917</TotalTime>
  <Words>213</Words>
  <Application>Microsoft Office PowerPoint</Application>
  <PresentationFormat>On-screen Show (4:3)</PresentationFormat>
  <Paragraphs>102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Corbel</vt:lpstr>
      <vt:lpstr>Office Theme</vt:lpstr>
      <vt:lpstr>PowerPoint Presentation</vt:lpstr>
      <vt:lpstr>Dynamixel Current control – Set up </vt:lpstr>
      <vt:lpstr>Dynamixel Current control </vt:lpstr>
      <vt:lpstr>Dynamixel Current control </vt:lpstr>
      <vt:lpstr>Dynamixel Current control </vt:lpstr>
      <vt:lpstr>PWM control </vt:lpstr>
      <vt:lpstr>Dynamixel Current control </vt:lpstr>
      <vt:lpstr>Impedance control</vt:lpstr>
      <vt:lpstr>Riding the Cone Test </vt:lpstr>
      <vt:lpstr>Real Catch Scenario</vt:lpstr>
      <vt:lpstr>Torque Data Match in Catching</vt:lpstr>
      <vt:lpstr>EOM </vt:lpstr>
      <vt:lpstr>Impedance control- Extra slide </vt:lpstr>
      <vt:lpstr>Extra slide </vt:lpstr>
      <vt:lpstr>Extra slides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Negin Heravi</dc:creator>
  <cp:lastModifiedBy>Negin A Poorheravi</cp:lastModifiedBy>
  <cp:revision>136</cp:revision>
  <dcterms:modified xsi:type="dcterms:W3CDTF">2017-09-20T06:01:16Z</dcterms:modified>
</cp:coreProperties>
</file>